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8" r:id="rId4"/>
    <p:sldId id="259" r:id="rId5"/>
    <p:sldId id="273" r:id="rId6"/>
    <p:sldId id="274" r:id="rId7"/>
    <p:sldId id="267" r:id="rId8"/>
    <p:sldId id="275" r:id="rId9"/>
    <p:sldId id="264" r:id="rId10"/>
    <p:sldId id="276" r:id="rId11"/>
    <p:sldId id="289" r:id="rId12"/>
    <p:sldId id="290" r:id="rId13"/>
    <p:sldId id="291" r:id="rId14"/>
    <p:sldId id="277" r:id="rId15"/>
    <p:sldId id="278" r:id="rId16"/>
    <p:sldId id="280" r:id="rId17"/>
    <p:sldId id="281" r:id="rId18"/>
    <p:sldId id="282" r:id="rId19"/>
    <p:sldId id="263" r:id="rId20"/>
    <p:sldId id="283" r:id="rId21"/>
    <p:sldId id="284" r:id="rId22"/>
    <p:sldId id="270" r:id="rId23"/>
    <p:sldId id="285" r:id="rId24"/>
    <p:sldId id="286" r:id="rId25"/>
    <p:sldId id="287" r:id="rId26"/>
    <p:sldId id="292" r:id="rId27"/>
    <p:sldId id="272" r:id="rId28"/>
    <p:sldId id="28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clrMode="bw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>
    <p:restoredLeft sz="15620"/>
    <p:restoredTop sz="94660"/>
  </p:normalViewPr>
  <p:slideViewPr>
    <p:cSldViewPr snapToGrid="0" snapToObjects="1" showGuides="1">
      <p:cViewPr varScale="1">
        <p:scale>
          <a:sx n="89" d="100"/>
          <a:sy n="89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17973-E2E7-EE46-B82B-AB81BC35FE40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2FDEB-B94C-5448-B526-B7D8D2019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A7427-805D-EA42-8800-03350B496DC3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F5AF9-4867-2947-A577-98A0D2039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= injury prevention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fibula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and injury prevention is a </a:t>
            </a:r>
            <a:r>
              <a:rPr lang="en-US" dirty="0" err="1" smtClean="0"/>
              <a:t>multifactoral</a:t>
            </a:r>
            <a:r>
              <a:rPr lang="en-US" baseline="0" dirty="0" smtClean="0"/>
              <a:t> </a:t>
            </a:r>
            <a:r>
              <a:rPr lang="en-US" baseline="0" dirty="0" smtClean="0"/>
              <a:t>process therefore there must be a full spectrum of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Pt. walks</a:t>
            </a:r>
            <a:r>
              <a:rPr lang="en-US" baseline="0" dirty="0" smtClean="0"/>
              <a:t> back</a:t>
            </a:r>
            <a:br>
              <a:rPr lang="en-US" baseline="0" dirty="0" smtClean="0"/>
            </a:br>
            <a:r>
              <a:rPr lang="en-US" baseline="0" dirty="0" smtClean="0"/>
              <a:t>watch a client exercise</a:t>
            </a:r>
          </a:p>
          <a:p>
            <a:r>
              <a:rPr lang="en-US" baseline="0" dirty="0" smtClean="0"/>
              <a:t>For some this is their only assessment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Spend most time on this because its easier to see and work with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We’ll use these tomorrow when we actually get to assess each 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Gait</a:t>
            </a:r>
            <a:r>
              <a:rPr lang="en-US" baseline="0" dirty="0" smtClean="0"/>
              <a:t> premature heel raise during gait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Baseball pitcher falling off mound</a:t>
            </a:r>
          </a:p>
          <a:p>
            <a:r>
              <a:rPr lang="en-US" dirty="0" smtClean="0"/>
              <a:t>I used to</a:t>
            </a:r>
            <a:r>
              <a:rPr lang="en-US" baseline="0" dirty="0" smtClean="0"/>
              <a:t> train a lot of golfers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= injury prevention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lumbar flexion</a:t>
            </a:r>
            <a:r>
              <a:rPr lang="en-US" baseline="0" dirty="0" smtClean="0"/>
              <a:t> deficit</a:t>
            </a:r>
            <a:br>
              <a:rPr lang="en-US" baseline="0" dirty="0" smtClean="0"/>
            </a:br>
            <a:r>
              <a:rPr lang="en-US" baseline="0" dirty="0" smtClean="0"/>
              <a:t>hip IR or extension deficit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F5AF9-4867-2947-A577-98A0D203993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-FAST_VERSION_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17259" y="6169823"/>
            <a:ext cx="2411095" cy="5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-FAST_VERSION_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17259" y="6169823"/>
            <a:ext cx="2411095" cy="5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I-FAST_VERSION_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17259" y="6169823"/>
            <a:ext cx="2411095" cy="5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I-FAST_VERSION_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17259" y="6169823"/>
            <a:ext cx="2411095" cy="5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I-FAST_VERSION_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17259" y="6169823"/>
            <a:ext cx="2411095" cy="5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I-FAST_VERSION_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17259" y="6169823"/>
            <a:ext cx="2411095" cy="5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I-FAST_VERSION_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17259" y="6169823"/>
            <a:ext cx="2411095" cy="5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I-FAST_VERSION_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17259" y="6169823"/>
            <a:ext cx="2411095" cy="5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I-FAST_VERSION_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17259" y="6169823"/>
            <a:ext cx="2411095" cy="5858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D898A-52FD-E348-8A50-57CBED3E6024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1B0EA-BBE1-C040-BC37-8EA3CD147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BillHartman18/Documents/Bill/IYCA%20Summit%202012/Pro-style%20combine%20vertical%20jump.wmv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BillHartman18/Documents/Bill/IYCA%20Summit%202012/Pro-style%20combine%20555%20shuffle.wmv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BillHartman18/Documents/Bill/IYCA%20Summit%202012/Pro-style%20combine%205-10-5.wmv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2699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/>
              <a:t>Assessment &amp; Corrective Work In Athletic Development Programming</a:t>
            </a:r>
            <a:endParaRPr lang="en-US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815760"/>
            <a:ext cx="6400800" cy="140548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Bill Hartman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Co-owner Indianapolis Fitness and Sports Training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IYCA Summit 2012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Rule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Assess at speed, under external load, and in the presence of fatigue AFTER assessing at body weight and in isolation</a:t>
            </a:r>
          </a:p>
          <a:p>
            <a:pPr lvl="1"/>
            <a:r>
              <a:rPr lang="en-US" dirty="0" smtClean="0"/>
              <a:t>Things change with circumstances</a:t>
            </a:r>
          </a:p>
          <a:p>
            <a:pPr lvl="1"/>
            <a:r>
              <a:rPr lang="en-US" dirty="0" smtClean="0"/>
              <a:t>It may not be safe to proceed</a:t>
            </a:r>
          </a:p>
          <a:p>
            <a:pPr lvl="1"/>
            <a:r>
              <a:rPr lang="en-US" dirty="0" smtClean="0"/>
              <a:t>Power, strength, and energy systems fall into this category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ro-style combine vertical jump.wmv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69994" y="1203604"/>
            <a:ext cx="6248668" cy="468650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ro-style combine 555 shuffle.wmv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41558" y="1013093"/>
            <a:ext cx="6502675" cy="487700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ro-style combine 5-10-5.wmv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98850" y="770521"/>
            <a:ext cx="6773782" cy="50803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Rule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Observe the athlete performing their sport</a:t>
            </a:r>
          </a:p>
          <a:p>
            <a:pPr lvl="1"/>
            <a:r>
              <a:rPr lang="en-US" dirty="0" smtClean="0"/>
              <a:t>Most specific performance parameters</a:t>
            </a:r>
          </a:p>
          <a:p>
            <a:pPr lvl="1"/>
            <a:r>
              <a:rPr lang="en-US" dirty="0" smtClean="0"/>
              <a:t>Note changes in movement, technique, strategy</a:t>
            </a:r>
          </a:p>
          <a:p>
            <a:pPr lvl="1"/>
            <a:r>
              <a:rPr lang="en-US" dirty="0" smtClean="0"/>
              <a:t>Requires understanding of the sport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If there is a generality of muscle function then strong relationships would exist between various measures of function for the same </a:t>
            </a:r>
            <a:r>
              <a:rPr lang="en-US" dirty="0" err="1" smtClean="0"/>
              <a:t>muscle(s</a:t>
            </a:r>
            <a:r>
              <a:rPr lang="en-US" dirty="0" smtClean="0"/>
              <a:t>), independent of the test contraction, mode or velocity…The results of this study demonstrated that a generality of muscle function did not exist and that modality specific results were observed.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smtClean="0"/>
              <a:t>Ref:  Daniel Baker, Greg Wilson and Bob Carlyon. Generality versus specificity: a comparison of dynamic and isometric measures of strength and speed-strength.  Volume 68(4):  350-355.  July 1994.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Corrective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</a:t>
            </a:r>
          </a:p>
          <a:p>
            <a:r>
              <a:rPr lang="en-US" dirty="0" smtClean="0"/>
              <a:t>Identify any limiting factors in performance</a:t>
            </a:r>
          </a:p>
          <a:p>
            <a:r>
              <a:rPr lang="en-US" dirty="0" smtClean="0"/>
              <a:t>Determine the </a:t>
            </a:r>
            <a:r>
              <a:rPr lang="en-US" dirty="0" smtClean="0"/>
              <a:t>corrective strategy</a:t>
            </a:r>
          </a:p>
          <a:p>
            <a:r>
              <a:rPr lang="en-US" dirty="0" smtClean="0"/>
              <a:t>Apply the corrective strategy</a:t>
            </a:r>
          </a:p>
          <a:p>
            <a:r>
              <a:rPr lang="en-US" dirty="0" smtClean="0"/>
              <a:t>Re-assess</a:t>
            </a:r>
          </a:p>
          <a:p>
            <a:r>
              <a:rPr lang="en-US" dirty="0" smtClean="0"/>
              <a:t>Apply new corrective action or integrate</a:t>
            </a:r>
          </a:p>
          <a:p>
            <a:r>
              <a:rPr lang="en-US" dirty="0" smtClean="0"/>
              <a:t>Repeat as necessary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Rule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Prioritize restoration of movement</a:t>
            </a:r>
          </a:p>
          <a:p>
            <a:pPr lvl="1"/>
            <a:r>
              <a:rPr lang="en-US" dirty="0" smtClean="0"/>
              <a:t>Normal </a:t>
            </a:r>
            <a:r>
              <a:rPr lang="en-US" dirty="0" err="1" smtClean="0"/>
              <a:t>proprioception</a:t>
            </a:r>
            <a:r>
              <a:rPr lang="en-US" dirty="0" smtClean="0"/>
              <a:t> demands full ROM</a:t>
            </a:r>
          </a:p>
          <a:p>
            <a:pPr lvl="1"/>
            <a:r>
              <a:rPr lang="en-US" dirty="0" smtClean="0"/>
              <a:t>Normal motor control requires normal </a:t>
            </a:r>
            <a:r>
              <a:rPr lang="en-US" dirty="0" err="1" smtClean="0"/>
              <a:t>proprioception</a:t>
            </a:r>
            <a:endParaRPr lang="en-US" dirty="0" smtClean="0"/>
          </a:p>
          <a:p>
            <a:pPr lvl="1"/>
            <a:r>
              <a:rPr lang="en-US" dirty="0" smtClean="0"/>
              <a:t>May restore strength via improved position</a:t>
            </a:r>
          </a:p>
          <a:p>
            <a:pPr lvl="1"/>
            <a:r>
              <a:rPr lang="en-US" dirty="0" err="1" smtClean="0"/>
              <a:t>Glute</a:t>
            </a:r>
            <a:r>
              <a:rPr lang="en-US" dirty="0" smtClean="0"/>
              <a:t> activation?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Rule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Corrective programming should address dysfunction in the following sequence:</a:t>
            </a:r>
          </a:p>
          <a:p>
            <a:pPr lvl="1"/>
            <a:r>
              <a:rPr lang="en-US" dirty="0" smtClean="0"/>
              <a:t>Physiological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lvl="1"/>
            <a:r>
              <a:rPr lang="en-US" dirty="0" smtClean="0"/>
              <a:t>Biomechanical 2</a:t>
            </a:r>
            <a:r>
              <a:rPr lang="en-US" baseline="30000" dirty="0" smtClean="0"/>
              <a:t>nd</a:t>
            </a:r>
            <a:endParaRPr lang="en-US" dirty="0" smtClean="0"/>
          </a:p>
          <a:p>
            <a:pPr lvl="1"/>
            <a:r>
              <a:rPr lang="en-US" dirty="0" smtClean="0"/>
              <a:t>Neurological 3rd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Dysfunction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Physiological (local </a:t>
            </a:r>
            <a:r>
              <a:rPr lang="en-US" dirty="0" err="1" smtClean="0"/>
              <a:t>issuses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Tissue length, stiffness, muscle strength/imbalance, right vs. left </a:t>
            </a:r>
            <a:r>
              <a:rPr lang="en-US" dirty="0" smtClean="0"/>
              <a:t>symmetry, breathing</a:t>
            </a:r>
          </a:p>
          <a:p>
            <a:r>
              <a:rPr lang="en-US" dirty="0" smtClean="0"/>
              <a:t>Biomechanical (kinetic chain)</a:t>
            </a:r>
          </a:p>
          <a:p>
            <a:pPr lvl="1"/>
            <a:r>
              <a:rPr lang="en-US" dirty="0" smtClean="0"/>
              <a:t>Joint function and relationships between structures</a:t>
            </a:r>
          </a:p>
          <a:p>
            <a:r>
              <a:rPr lang="en-US" dirty="0" smtClean="0"/>
              <a:t>Neuromuscular (central nervous system)</a:t>
            </a:r>
          </a:p>
          <a:p>
            <a:pPr lvl="1"/>
            <a:r>
              <a:rPr lang="en-US" dirty="0" smtClean="0"/>
              <a:t>Motor control, </a:t>
            </a:r>
            <a:r>
              <a:rPr lang="en-US" dirty="0" err="1" smtClean="0"/>
              <a:t>proprioception</a:t>
            </a:r>
            <a:r>
              <a:rPr lang="en-US" dirty="0" smtClean="0"/>
              <a:t>, reflexes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IYCA</a:t>
            </a:r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Thanks to the speakers</a:t>
            </a:r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Thanks to all of you</a:t>
            </a:r>
            <a:endParaRPr lang="en-US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Rule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Start exercise progressions under demands where the athlete can be successful.</a:t>
            </a:r>
          </a:p>
          <a:p>
            <a:pPr lvl="1"/>
            <a:r>
              <a:rPr lang="en-US" dirty="0" smtClean="0"/>
              <a:t>Several exercises may be designed for the same general result but one may be a better choice</a:t>
            </a:r>
          </a:p>
          <a:p>
            <a:pPr lvl="1"/>
            <a:r>
              <a:rPr lang="en-US" dirty="0" smtClean="0"/>
              <a:t>Progress posture, speed, load, fatigue status, etc. as 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Rule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Organize corrective programming within the components of your full training program</a:t>
            </a:r>
          </a:p>
          <a:p>
            <a:pPr lvl="1"/>
            <a:r>
              <a:rPr lang="en-US" dirty="0" smtClean="0"/>
              <a:t>Create problems list</a:t>
            </a:r>
          </a:p>
          <a:p>
            <a:pPr lvl="1"/>
            <a:r>
              <a:rPr lang="en-US" dirty="0" smtClean="0"/>
              <a:t>Select strategy within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Manual Therapies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Self-</a:t>
            </a:r>
            <a:r>
              <a:rPr lang="en-US" dirty="0" err="1" smtClean="0"/>
              <a:t>myofascial</a:t>
            </a:r>
            <a:r>
              <a:rPr lang="en-US" dirty="0" smtClean="0"/>
              <a:t> release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Stretching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Strength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Stability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Mobilization </a:t>
            </a:r>
            <a:r>
              <a:rPr lang="en-US" dirty="0" err="1" smtClean="0"/>
              <a:t>w</a:t>
            </a:r>
            <a:r>
              <a:rPr lang="en-US" dirty="0" smtClean="0"/>
              <a:t>/movement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Feldenkrais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PNF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EQI’s</a:t>
            </a:r>
            <a:r>
              <a:rPr lang="en-US" dirty="0" smtClean="0"/>
              <a:t>/</a:t>
            </a:r>
            <a:r>
              <a:rPr lang="en-US" dirty="0" smtClean="0"/>
              <a:t>Isometrics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EST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Corrective Grid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1" y="1791691"/>
          <a:ext cx="8229599" cy="2981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010"/>
                <a:gridCol w="782840"/>
                <a:gridCol w="1165561"/>
                <a:gridCol w="1322129"/>
                <a:gridCol w="1217750"/>
                <a:gridCol w="1148164"/>
                <a:gridCol w="1154145"/>
              </a:tblGrid>
              <a:tr h="5305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Explosive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</a:t>
                      </a:r>
                      <a:endParaRPr lang="en-US" dirty="0"/>
                    </a:p>
                  </a:txBody>
                  <a:tcPr/>
                </a:tc>
              </a:tr>
              <a:tr h="53054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Dorsiflexion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Foot</a:t>
                      </a:r>
                    </a:p>
                    <a:p>
                      <a:r>
                        <a:rPr lang="en-US" dirty="0" smtClean="0"/>
                        <a:t>Calf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Wall</a:t>
                      </a:r>
                      <a:br>
                        <a:rPr lang="en-US" dirty="0" smtClean="0"/>
                      </a:br>
                      <a:r>
                        <a:rPr lang="en-US" dirty="0" err="1" smtClean="0"/>
                        <a:t>mobe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0549">
                <a:tc>
                  <a:txBody>
                    <a:bodyPr/>
                    <a:lstStyle/>
                    <a:p>
                      <a:r>
                        <a:rPr lang="en-US" dirty="0" smtClean="0"/>
                        <a:t>breathing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Bent</a:t>
                      </a:r>
                      <a:r>
                        <a:rPr lang="en-US" baseline="0" dirty="0" smtClean="0"/>
                        <a:t> Hang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 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0549">
                <a:tc>
                  <a:txBody>
                    <a:bodyPr/>
                    <a:lstStyle/>
                    <a:p>
                      <a:r>
                        <a:rPr lang="en-US" dirty="0" smtClean="0"/>
                        <a:t>Hip</a:t>
                      </a:r>
                      <a:r>
                        <a:rPr lang="en-US" baseline="0" dirty="0" smtClean="0"/>
                        <a:t> extension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TFL</a:t>
                      </a:r>
                    </a:p>
                    <a:p>
                      <a:r>
                        <a:rPr lang="en-US" dirty="0" smtClean="0"/>
                        <a:t>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Quad stretch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Bridge</a:t>
                      </a:r>
                    </a:p>
                    <a:p>
                      <a:r>
                        <a:rPr lang="en-US" dirty="0" smtClean="0"/>
                        <a:t>progression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Pull-through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0549">
                <a:tc>
                  <a:txBody>
                    <a:bodyPr/>
                    <a:lstStyle/>
                    <a:p>
                      <a:r>
                        <a:rPr lang="en-US" dirty="0" smtClean="0"/>
                        <a:t>aerobic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Tempo squat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HICT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Rule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Apply the corrective strategy</a:t>
            </a:r>
          </a:p>
          <a:p>
            <a:r>
              <a:rPr lang="en-US" sz="4800" dirty="0" smtClean="0"/>
              <a:t>Re-assess</a:t>
            </a:r>
          </a:p>
          <a:p>
            <a:r>
              <a:rPr lang="en-US" sz="4800" dirty="0" smtClean="0"/>
              <a:t>Apply new corrective action or integrate</a:t>
            </a:r>
          </a:p>
          <a:p>
            <a:r>
              <a:rPr lang="en-US" sz="4800" dirty="0" smtClean="0"/>
              <a:t>Repeat as </a:t>
            </a:r>
            <a:r>
              <a:rPr lang="en-US" sz="4800" dirty="0" smtClean="0"/>
              <a:t>necessary</a:t>
            </a:r>
          </a:p>
          <a:p>
            <a:r>
              <a:rPr lang="en-US" sz="4800" dirty="0" smtClean="0"/>
              <a:t>Daily Monitoring of performance</a:t>
            </a:r>
            <a:endParaRPr 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</a:p>
          <a:p>
            <a:r>
              <a:rPr lang="en-US" dirty="0" smtClean="0"/>
              <a:t>Resting HR</a:t>
            </a:r>
          </a:p>
          <a:p>
            <a:r>
              <a:rPr lang="en-US" dirty="0" smtClean="0"/>
              <a:t>HRV</a:t>
            </a:r>
          </a:p>
          <a:p>
            <a:r>
              <a:rPr lang="en-US" dirty="0" smtClean="0"/>
              <a:t>Grip strength</a:t>
            </a:r>
          </a:p>
          <a:p>
            <a:r>
              <a:rPr lang="en-US" dirty="0" smtClean="0"/>
              <a:t>Vertical Jump</a:t>
            </a:r>
          </a:p>
          <a:p>
            <a:r>
              <a:rPr lang="en-US" dirty="0" smtClean="0"/>
              <a:t>Rating of perceived exertion</a:t>
            </a:r>
          </a:p>
          <a:p>
            <a:r>
              <a:rPr lang="en-US" dirty="0" smtClean="0"/>
              <a:t>Rating of technique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IFAST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Summer Session This July</a:t>
            </a:r>
          </a:p>
          <a:p>
            <a:pPr algn="ctr">
              <a:buNone/>
            </a:pPr>
            <a:r>
              <a:rPr lang="en-US" sz="4800" dirty="0" smtClean="0"/>
              <a:t>Learn the complete IFAST Assessment </a:t>
            </a:r>
          </a:p>
          <a:p>
            <a:pPr algn="ctr">
              <a:buNone/>
            </a:pPr>
            <a:r>
              <a:rPr lang="en-US" sz="4800" u="sng" dirty="0" err="1" smtClean="0">
                <a:solidFill>
                  <a:schemeClr val="bg1"/>
                </a:solidFill>
              </a:rPr>
              <a:t>IFASTonline.com</a:t>
            </a:r>
            <a:endParaRPr lang="en-US" sz="4800" u="sng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sz="4800" u="sng" dirty="0" err="1" smtClean="0">
                <a:solidFill>
                  <a:schemeClr val="bg1"/>
                </a:solidFill>
              </a:rPr>
              <a:t>BillHartman.net</a:t>
            </a:r>
            <a:endParaRPr lang="en-US" sz="4800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Questions, comment, gripes, or complaints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Gross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Corrective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</a:t>
            </a:r>
          </a:p>
          <a:p>
            <a:r>
              <a:rPr lang="en-US" dirty="0" smtClean="0"/>
              <a:t>Identify any limiting factors in performance</a:t>
            </a:r>
          </a:p>
          <a:p>
            <a:r>
              <a:rPr lang="en-US" dirty="0" smtClean="0"/>
              <a:t>Determine the </a:t>
            </a:r>
            <a:r>
              <a:rPr lang="en-US" dirty="0" smtClean="0"/>
              <a:t>corrective strategy</a:t>
            </a:r>
          </a:p>
          <a:p>
            <a:r>
              <a:rPr lang="en-US" dirty="0" smtClean="0"/>
              <a:t>Apply the corrective strategy</a:t>
            </a:r>
          </a:p>
          <a:p>
            <a:r>
              <a:rPr lang="en-US" dirty="0" smtClean="0"/>
              <a:t>Re-assess</a:t>
            </a:r>
          </a:p>
          <a:p>
            <a:r>
              <a:rPr lang="en-US" dirty="0" smtClean="0"/>
              <a:t>Apply new corrective action or integrate</a:t>
            </a:r>
          </a:p>
          <a:p>
            <a:r>
              <a:rPr lang="en-US" dirty="0" smtClean="0"/>
              <a:t>Repeat as necessary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</a:t>
            </a:r>
            <a:r>
              <a:rPr lang="en-US" dirty="0" smtClean="0"/>
              <a:t>of </a:t>
            </a:r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Posture/Alignment</a:t>
            </a:r>
          </a:p>
          <a:p>
            <a:r>
              <a:rPr lang="en-US" b="1" dirty="0" smtClean="0"/>
              <a:t>Foundational Movement</a:t>
            </a:r>
          </a:p>
          <a:p>
            <a:r>
              <a:rPr lang="en-US" dirty="0" smtClean="0"/>
              <a:t>Force production</a:t>
            </a:r>
          </a:p>
          <a:p>
            <a:r>
              <a:rPr lang="en-US" dirty="0" smtClean="0"/>
              <a:t>Energy production</a:t>
            </a:r>
          </a:p>
          <a:p>
            <a:r>
              <a:rPr lang="en-US" dirty="0" smtClean="0"/>
              <a:t>Activity/sport specific skill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Rule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Everything is an assessment</a:t>
            </a:r>
          </a:p>
          <a:p>
            <a:pPr lvl="1"/>
            <a:r>
              <a:rPr lang="en-US" dirty="0" smtClean="0"/>
              <a:t>Observe the athlete in various environments</a:t>
            </a:r>
          </a:p>
          <a:p>
            <a:pPr lvl="1"/>
            <a:r>
              <a:rPr lang="en-US" dirty="0" smtClean="0"/>
              <a:t>Can be an effective component of the assessment process</a:t>
            </a:r>
          </a:p>
          <a:p>
            <a:pPr lvl="1"/>
            <a:r>
              <a:rPr lang="en-US" dirty="0" smtClean="0"/>
              <a:t>Less standardized</a:t>
            </a:r>
          </a:p>
          <a:p>
            <a:pPr lvl="1"/>
            <a:r>
              <a:rPr lang="en-US" dirty="0" smtClean="0"/>
              <a:t>Requires a much stronger understanding of performance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Rule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Qualify Gross/Foundational Movements First</a:t>
            </a:r>
          </a:p>
          <a:p>
            <a:pPr lvl="1"/>
            <a:r>
              <a:rPr lang="en-US" dirty="0" smtClean="0"/>
              <a:t>Establishes a standard of </a:t>
            </a:r>
            <a:r>
              <a:rPr lang="en-US" dirty="0" smtClean="0"/>
              <a:t>a</a:t>
            </a:r>
            <a:r>
              <a:rPr lang="en-US" dirty="0" smtClean="0"/>
              <a:t>lignment and movement</a:t>
            </a:r>
          </a:p>
          <a:p>
            <a:pPr lvl="1"/>
            <a:r>
              <a:rPr lang="en-US" dirty="0" smtClean="0"/>
              <a:t>Identifies “Red Flags”</a:t>
            </a:r>
          </a:p>
          <a:p>
            <a:pPr lvl="1"/>
            <a:r>
              <a:rPr lang="en-US" dirty="0" smtClean="0"/>
              <a:t>Allows before/after comparisons to test corrective strategy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Gross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Standard/Baseline of Movement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Squat – symmetry, depth, lumbar flexion, joints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Lunge – medial/lateral knee, trunk position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Jump/landing – quad/hip dominant, M/L control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Step-up – QL substitution, hip stability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Gait -  ankle, hip, lumbar spine, rotation, head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Push-up/Plank – trunk and scapular stability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Breathing pattern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Sport-specific, activity specific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Rule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Perform </a:t>
            </a:r>
            <a:r>
              <a:rPr lang="en-US" sz="4800" dirty="0" err="1" smtClean="0"/>
              <a:t>deloaded</a:t>
            </a:r>
            <a:r>
              <a:rPr lang="en-US" sz="4800" dirty="0" smtClean="0"/>
              <a:t>/isolated testing based on “Red Flags” and components of foundational movements</a:t>
            </a:r>
            <a:endParaRPr lang="en-US" sz="4400" dirty="0" smtClean="0"/>
          </a:p>
          <a:p>
            <a:pPr lvl="1"/>
            <a:r>
              <a:rPr lang="en-US" dirty="0" smtClean="0"/>
              <a:t>Performing </a:t>
            </a:r>
            <a:r>
              <a:rPr lang="en-US" dirty="0" err="1" smtClean="0"/>
              <a:t>deloaded</a:t>
            </a:r>
            <a:r>
              <a:rPr lang="en-US" dirty="0" smtClean="0"/>
              <a:t> movement or breaking down movements into components allows determination of true limiting factor</a:t>
            </a:r>
          </a:p>
          <a:p>
            <a:pPr lvl="1"/>
            <a:r>
              <a:rPr lang="en-US" dirty="0" smtClean="0"/>
              <a:t>May include special tests and breathing pattern in isolation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0036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Isolated Movement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/>
          </a:bodyPr>
          <a:lstStyle/>
          <a:p>
            <a:r>
              <a:rPr lang="en-US" dirty="0"/>
              <a:t>Key areas </a:t>
            </a:r>
          </a:p>
          <a:p>
            <a:pPr lvl="1"/>
            <a:r>
              <a:rPr lang="en-US" sz="2400" dirty="0" smtClean="0"/>
              <a:t>Neck flexion, extension, </a:t>
            </a:r>
            <a:r>
              <a:rPr lang="en-US" sz="2400" dirty="0"/>
              <a:t>rotation </a:t>
            </a:r>
          </a:p>
          <a:p>
            <a:pPr lvl="1"/>
            <a:r>
              <a:rPr lang="en-US" sz="2400" dirty="0"/>
              <a:t>Shoulder abduction, horizontal adduction, traditional IR and </a:t>
            </a:r>
            <a:r>
              <a:rPr lang="en-US" sz="2400" dirty="0" smtClean="0"/>
              <a:t>ER active/passive</a:t>
            </a:r>
          </a:p>
          <a:p>
            <a:pPr lvl="1"/>
            <a:r>
              <a:rPr lang="en-US" sz="2400" dirty="0"/>
              <a:t>Thoracic spine extension, rotation standing, and seated</a:t>
            </a:r>
          </a:p>
          <a:p>
            <a:pPr lvl="1"/>
            <a:r>
              <a:rPr lang="en-US" sz="2400" dirty="0"/>
              <a:t>Lumbar spine full flexion or extension</a:t>
            </a:r>
            <a:r>
              <a:rPr lang="en-US" sz="2400" dirty="0" smtClean="0"/>
              <a:t> </a:t>
            </a:r>
            <a:r>
              <a:rPr lang="en-US" sz="2400" dirty="0" err="1" smtClean="0"/>
              <a:t>deloaded</a:t>
            </a:r>
            <a:endParaRPr lang="en-US" sz="2400" dirty="0" smtClean="0"/>
          </a:p>
          <a:p>
            <a:pPr lvl="1"/>
            <a:r>
              <a:rPr lang="en-US" sz="2400" dirty="0"/>
              <a:t>Hip</a:t>
            </a:r>
            <a:r>
              <a:rPr lang="en-US" sz="2400" dirty="0" smtClean="0"/>
              <a:t> flexion, extension</a:t>
            </a:r>
            <a:r>
              <a:rPr lang="en-US" sz="2400" dirty="0"/>
              <a:t>, hip abduction, IR and ER active/passive</a:t>
            </a:r>
          </a:p>
          <a:p>
            <a:pPr lvl="1"/>
            <a:r>
              <a:rPr lang="en-US" sz="2400" dirty="0"/>
              <a:t>Knee equal extension </a:t>
            </a:r>
          </a:p>
          <a:p>
            <a:pPr lvl="1"/>
            <a:r>
              <a:rPr lang="en-US" sz="2400" dirty="0"/>
              <a:t>Ankle </a:t>
            </a:r>
            <a:r>
              <a:rPr lang="en-US" sz="2400" dirty="0" err="1"/>
              <a:t>dorsiflexion</a:t>
            </a:r>
            <a:r>
              <a:rPr lang="en-US" sz="2400" dirty="0"/>
              <a:t> passive and active</a:t>
            </a:r>
          </a:p>
          <a:p>
            <a:pPr lvl="1"/>
            <a:r>
              <a:rPr lang="en-US" sz="2400" dirty="0"/>
              <a:t>Great toe </a:t>
            </a:r>
            <a:r>
              <a:rPr lang="en-US" sz="2400" dirty="0" smtClean="0"/>
              <a:t>extension</a:t>
            </a:r>
          </a:p>
          <a:p>
            <a:pPr lvl="1"/>
            <a:r>
              <a:rPr lang="en-US" sz="2400" dirty="0" smtClean="0"/>
              <a:t>Breathing pattern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16995</TotalTime>
  <Words>934</Words>
  <Application>Microsoft Macintosh PowerPoint</Application>
  <PresentationFormat>On-screen Show (4:3)</PresentationFormat>
  <Paragraphs>194</Paragraphs>
  <Slides>28</Slides>
  <Notes>10</Notes>
  <HiddenSlides>0</HiddenSlides>
  <MMClips>3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Assessment &amp; Corrective Work In Athletic Development Programming</vt:lpstr>
      <vt:lpstr>Thank You</vt:lpstr>
      <vt:lpstr>The Corrective Process</vt:lpstr>
      <vt:lpstr>Components of Assessment</vt:lpstr>
      <vt:lpstr>Assessment Rule #1</vt:lpstr>
      <vt:lpstr>Assessment Rule #2</vt:lpstr>
      <vt:lpstr>Gross Movements</vt:lpstr>
      <vt:lpstr>Assessment Rule #3</vt:lpstr>
      <vt:lpstr>Slide 9</vt:lpstr>
      <vt:lpstr>Assessment Rule #4</vt:lpstr>
      <vt:lpstr>Slide 11</vt:lpstr>
      <vt:lpstr>Slide 12</vt:lpstr>
      <vt:lpstr>Slide 13</vt:lpstr>
      <vt:lpstr>Assessment Rule #5</vt:lpstr>
      <vt:lpstr>Specificity</vt:lpstr>
      <vt:lpstr>The Corrective Process</vt:lpstr>
      <vt:lpstr>Corrective Rule #1</vt:lpstr>
      <vt:lpstr>Corrective Rule #2</vt:lpstr>
      <vt:lpstr>Types of Dysfunction</vt:lpstr>
      <vt:lpstr>Corrective Rule #3</vt:lpstr>
      <vt:lpstr>Corrective Rule #4</vt:lpstr>
      <vt:lpstr>Potential Fixes</vt:lpstr>
      <vt:lpstr>Example Corrective Grid</vt:lpstr>
      <vt:lpstr>Corrective Rule #5</vt:lpstr>
      <vt:lpstr>Daily Monitoring</vt:lpstr>
      <vt:lpstr>IFAST University</vt:lpstr>
      <vt:lpstr>Slide 27</vt:lpstr>
      <vt:lpstr>Gross Movements</vt:lpstr>
    </vt:vector>
  </TitlesOfParts>
  <Company>Robertson Training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Design for Bootcamps</dc:title>
  <dc:creator>Mike Robertson</dc:creator>
  <cp:lastModifiedBy>William Hartman</cp:lastModifiedBy>
  <cp:revision>110</cp:revision>
  <cp:lastPrinted>2011-03-29T20:15:42Z</cp:lastPrinted>
  <dcterms:created xsi:type="dcterms:W3CDTF">2012-03-20T13:00:06Z</dcterms:created>
  <dcterms:modified xsi:type="dcterms:W3CDTF">2012-03-30T12:18:51Z</dcterms:modified>
</cp:coreProperties>
</file>